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87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6" r:id="rId25"/>
    <p:sldId id="284" r:id="rId26"/>
    <p:sldId id="285" r:id="rId27"/>
    <p:sldId id="286" r:id="rId28"/>
    <p:sldId id="277" r:id="rId29"/>
    <p:sldId id="278" r:id="rId30"/>
    <p:sldId id="279" r:id="rId31"/>
    <p:sldId id="280" r:id="rId32"/>
    <p:sldId id="288" r:id="rId33"/>
    <p:sldId id="281" r:id="rId34"/>
    <p:sldId id="290" r:id="rId35"/>
    <p:sldId id="283" r:id="rId36"/>
    <p:sldId id="289" r:id="rId3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6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0898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164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165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3325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5516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905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9510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9772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488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0507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57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691D4-E9B7-4DB9-A615-139B277FD7CE}" type="datetimeFigureOut">
              <a:rPr lang="cs-CZ" smtClean="0"/>
              <a:t>05.05.2020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3339B-FCD7-4A8A-8A2D-1D735C6DEA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837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9127" y="716902"/>
            <a:ext cx="10235681" cy="52411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6. 5. </a:t>
            </a:r>
            <a:r>
              <a:rPr lang="cs-CZ" sz="8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2020 </a:t>
            </a:r>
            <a:endParaRPr lang="cs-CZ" sz="6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8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porada</a:t>
            </a:r>
            <a:r>
              <a:rPr lang="cs-CZ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80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ZUŠ Rýmařov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cs-CZ" sz="5400" i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otevírání školy</a:t>
            </a:r>
            <a:endParaRPr lang="cs-CZ" sz="60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708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dirty="0" err="1"/>
              <a:t>Maximální</a:t>
            </a:r>
            <a:r>
              <a:rPr lang="en-US" sz="3600" dirty="0"/>
              <a:t> </a:t>
            </a:r>
            <a:r>
              <a:rPr lang="en-US" sz="3600" dirty="0" err="1"/>
              <a:t>počet</a:t>
            </a:r>
            <a:r>
              <a:rPr lang="en-US" sz="3600" dirty="0"/>
              <a:t> </a:t>
            </a:r>
            <a:r>
              <a:rPr lang="en-US" sz="3600" dirty="0" err="1"/>
              <a:t>žáků</a:t>
            </a:r>
            <a:r>
              <a:rPr lang="en-US" sz="3600" dirty="0"/>
              <a:t> v </a:t>
            </a:r>
            <a:r>
              <a:rPr lang="en-US" sz="3600" dirty="0" err="1"/>
              <a:t>učebně</a:t>
            </a:r>
            <a:r>
              <a:rPr lang="en-US" sz="3600" dirty="0"/>
              <a:t> je 15</a:t>
            </a:r>
            <a:r>
              <a:rPr lang="en-US" sz="3600" dirty="0" smtClean="0"/>
              <a:t>.</a:t>
            </a:r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endParaRPr lang="cs-CZ" sz="3600" dirty="0" smtClean="0"/>
          </a:p>
          <a:p>
            <a:r>
              <a:rPr lang="cs-CZ" sz="3600" i="1" dirty="0"/>
              <a:t>Což vylučuje </a:t>
            </a:r>
            <a:r>
              <a:rPr lang="cs-CZ" sz="3600" i="1" dirty="0" err="1"/>
              <a:t>NoH</a:t>
            </a:r>
            <a:r>
              <a:rPr lang="cs-CZ" sz="3600" i="1" dirty="0"/>
              <a:t> a </a:t>
            </a:r>
            <a:r>
              <a:rPr lang="cs-CZ" sz="3600" i="1" dirty="0" smtClean="0"/>
              <a:t>kapely.</a:t>
            </a:r>
            <a:endParaRPr lang="cs-CZ" sz="3600" dirty="0"/>
          </a:p>
          <a:p>
            <a:r>
              <a:rPr lang="cs-CZ" sz="3600" i="1" dirty="0"/>
              <a:t>Takže Lenka Janoušková a Jaroslava Brulíková musí dále vyučovat distančně. Jsme schopní to zorganizovat</a:t>
            </a:r>
            <a:r>
              <a:rPr lang="cs-CZ" sz="3600" i="1" dirty="0" smtClean="0"/>
              <a:t>?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58" y="485126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79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600" dirty="0"/>
              <a:t>Děti musí sedět v lavicích po jednom.</a:t>
            </a:r>
            <a:endParaRPr lang="cs-CZ" sz="6000" dirty="0"/>
          </a:p>
          <a:p>
            <a:pPr algn="just"/>
            <a:endParaRPr lang="cs-CZ" sz="6000" dirty="0" smtClean="0"/>
          </a:p>
          <a:p>
            <a:r>
              <a:rPr lang="cs-CZ" sz="3600" i="1" dirty="0"/>
              <a:t>Neřešitelné (hlavně v </a:t>
            </a:r>
            <a:r>
              <a:rPr lang="cs-CZ" sz="3600" i="1" dirty="0" err="1"/>
              <a:t>NoH</a:t>
            </a:r>
            <a:r>
              <a:rPr lang="cs-CZ" sz="3600" i="1" dirty="0"/>
              <a:t>)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58" y="485126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989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390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600" dirty="0"/>
              <a:t>Ve společných prostorech v budově na Čapkově ulici je pohyb dětí i učitelů v pohodě. V ostatních budovách je ale nutné to zařídit tak, aby se děti neshlukovaly ani před budovou, ani v budově například při čekání na </a:t>
            </a:r>
            <a:r>
              <a:rPr lang="cs-CZ" sz="3600" dirty="0" smtClean="0"/>
              <a:t>výuku nebo po ní.</a:t>
            </a:r>
            <a:endParaRPr lang="cs-CZ" sz="3600" dirty="0" smtClean="0"/>
          </a:p>
          <a:p>
            <a:pPr algn="just"/>
            <a:endParaRPr lang="cs-CZ" sz="3200" dirty="0" smtClean="0"/>
          </a:p>
          <a:p>
            <a:r>
              <a:rPr lang="cs-CZ" sz="3600" i="1" dirty="0"/>
              <a:t>Jsme schopní to zajistit - i na Divadelní, pod kostelem, v Břidličné a před výukou Nauky o hudbě?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58" y="485126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242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Toalety, ale i učebny budou vybaveny mýdlem v dávkovači, nádobou na dezinfekci a jejím dávkovačem a jednorázovými papírovými ručníky pro bezpečné osušení rukou.</a:t>
            </a:r>
          </a:p>
          <a:p>
            <a:pPr algn="just"/>
            <a:endParaRPr lang="cs-CZ" sz="5400" dirty="0" smtClean="0"/>
          </a:p>
          <a:p>
            <a:r>
              <a:rPr lang="cs-CZ" sz="3600" i="1" dirty="0"/>
              <a:t>Tohle bude něco stát, ale dejme tomu, to zajistíme.</a:t>
            </a:r>
            <a:endParaRPr lang="cs-CZ" sz="3600" dirty="0"/>
          </a:p>
          <a:p>
            <a:r>
              <a:rPr lang="cs-CZ" sz="3600" i="1" dirty="0"/>
              <a:t>Jenom pochybuji, že to stihneme.</a:t>
            </a:r>
            <a:endParaRPr lang="cs-CZ" sz="3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026" y="5108853"/>
            <a:ext cx="778774" cy="73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54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Každá místnost bude velmi často větrána - minimálně jednou za hodinu po dobu 5 minut.</a:t>
            </a:r>
          </a:p>
          <a:p>
            <a:pPr algn="just"/>
            <a:endParaRPr lang="cs-CZ" sz="5400" dirty="0" smtClean="0"/>
          </a:p>
          <a:p>
            <a:r>
              <a:rPr lang="cs-CZ" sz="3600" i="1" dirty="0"/>
              <a:t>Jsme schopni to zajistit? I v tělocvičně?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58" y="485126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6412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Uklízečka podepíše, že byla seznámena s manuálem a s hygienickými nařízeními. Musíme mít taky ten manipulační list (či jak se to jmenuje</a:t>
            </a:r>
            <a:r>
              <a:rPr lang="cs-CZ" sz="3600" dirty="0" smtClean="0"/>
              <a:t>).</a:t>
            </a:r>
          </a:p>
          <a:p>
            <a:endParaRPr lang="cs-CZ" sz="3600" dirty="0"/>
          </a:p>
          <a:p>
            <a:r>
              <a:rPr lang="cs-CZ" sz="3600" i="1" dirty="0" smtClean="0"/>
              <a:t>OK, tohle zajistíme snadno.</a:t>
            </a:r>
            <a:endParaRPr lang="cs-CZ" sz="3600" i="1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0026" y="5108853"/>
            <a:ext cx="778774" cy="735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9794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021834"/>
            <a:ext cx="114950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000" dirty="0"/>
              <a:t>Škola musí zajistit </a:t>
            </a:r>
            <a:r>
              <a:rPr lang="cs-CZ" sz="3000" i="1" dirty="0"/>
              <a:t>několikrát denně</a:t>
            </a:r>
            <a:r>
              <a:rPr lang="cs-CZ" sz="3000" dirty="0"/>
              <a:t> dezinfekci všeho, čeho se dotýká více lidí - tedy klik, oken, spínačů světla, </a:t>
            </a:r>
            <a:r>
              <a:rPr lang="cs-CZ" sz="3000" dirty="0" smtClean="0"/>
              <a:t>věšáků, zábradlí </a:t>
            </a:r>
            <a:r>
              <a:rPr lang="cs-CZ" sz="3000" dirty="0"/>
              <a:t>i hudebních nástrojů.</a:t>
            </a:r>
            <a:endParaRPr lang="cs-CZ" sz="3000" dirty="0" smtClean="0"/>
          </a:p>
          <a:p>
            <a:r>
              <a:rPr lang="cs-CZ" sz="3000" b="1" i="1" dirty="0"/>
              <a:t>Tohle je v podstatě nemožné.</a:t>
            </a:r>
            <a:endParaRPr lang="cs-CZ" sz="3000" b="1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i="1" dirty="0"/>
              <a:t>Jednak se nástroje takovýmto nešetrným zacházením ničí. </a:t>
            </a:r>
            <a:endParaRPr lang="cs-CZ" sz="30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i="1" dirty="0"/>
              <a:t>Jednak nelze povolit učitelům, aby manipulovali s dezinfekcí - nejsou k tomu způsobilí. Musela by to dělat uklízečka, což je úkol nad její síly - nemůže být ve 3 budovách najednou a téměř po každé hodině zajistit dezinfekci všeho. </a:t>
            </a:r>
            <a:endParaRPr lang="cs-CZ" sz="3000" i="1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3000" i="1" dirty="0" smtClean="0"/>
              <a:t>Nehledě </a:t>
            </a:r>
            <a:r>
              <a:rPr lang="cs-CZ" sz="3000" i="1" dirty="0"/>
              <a:t>na to, že by musela dopoledne zajistit běžný úklid a odpoledne by musela být ve škole, dokud by výuka neskončila. Obrovsky by jí nabobtnala pracovní doba, kterou by po právu měla dostat zaplaceno, na což v rozpočtu nejsou prostředky.</a:t>
            </a:r>
            <a:endParaRPr lang="cs-CZ" sz="3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4547555"/>
            <a:ext cx="485885" cy="92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396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Nauka o hudbě musí být v každém případě vyučována distančně kvůli vysokému počtu dětí ve skupině.</a:t>
            </a:r>
          </a:p>
          <a:p>
            <a:pPr algn="just"/>
            <a:endParaRPr lang="cs-CZ" sz="8800" dirty="0" smtClean="0"/>
          </a:p>
          <a:p>
            <a:r>
              <a:rPr lang="cs-CZ" sz="3600" i="1" dirty="0" err="1"/>
              <a:t>NoH</a:t>
            </a:r>
            <a:r>
              <a:rPr lang="cs-CZ" sz="3600" i="1" dirty="0"/>
              <a:t> bude nadále vyučována přes </a:t>
            </a:r>
            <a:r>
              <a:rPr lang="cs-CZ" sz="3600" i="1" dirty="0" err="1"/>
              <a:t>Teams</a:t>
            </a:r>
            <a:r>
              <a:rPr lang="cs-CZ" sz="3600" i="1" dirty="0"/>
              <a:t> distančně.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58" y="485126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200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ZUŠKABAND a kapely nemohou být vyučovány vůbec. </a:t>
            </a:r>
          </a:p>
          <a:p>
            <a:pPr algn="just"/>
            <a:endParaRPr lang="cs-CZ" sz="3600" dirty="0" smtClean="0"/>
          </a:p>
          <a:p>
            <a:r>
              <a:rPr lang="cs-CZ" sz="3600" i="1" dirty="0"/>
              <a:t>Nejsme schopní zajistit odstupy a dezinfikovat nástroje.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32058" y="485126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0955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V případě, že počet žáků ve skupině je větší, než 15, je nutné skupinu rozdělit a učitel se bude věnovat výuce </a:t>
            </a:r>
            <a:r>
              <a:rPr lang="cs-CZ" sz="3600" dirty="0" smtClean="0"/>
              <a:t>dvakrát.</a:t>
            </a:r>
            <a:endParaRPr lang="cs-CZ" sz="3600" dirty="0"/>
          </a:p>
          <a:p>
            <a:pPr algn="just"/>
            <a:endParaRPr lang="cs-CZ" sz="6000" dirty="0" smtClean="0"/>
          </a:p>
          <a:p>
            <a:r>
              <a:rPr lang="cs-CZ" sz="3600" i="1" dirty="0"/>
              <a:t> Kdo to zaplatí</a:t>
            </a:r>
            <a:r>
              <a:rPr lang="cs-CZ" sz="3600" i="1" dirty="0" smtClean="0"/>
              <a:t>?</a:t>
            </a:r>
          </a:p>
          <a:p>
            <a:r>
              <a:rPr lang="cs-CZ" sz="3600" i="1" dirty="0"/>
              <a:t>Ještě je možné vyučovat prezenčně kratší dobu a zbytek hodiny pak věnovat té distanční výuce. To by ale oprávněně protestovali ti, kteří by byli na prezenční výuce</a:t>
            </a:r>
            <a:r>
              <a:rPr lang="cs-CZ" sz="3600" i="1" dirty="0" smtClean="0"/>
              <a:t>.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4458" y="513217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28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100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709127" y="716902"/>
            <a:ext cx="10235681" cy="42492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Máme toho k řešení mnoho, ale dnes budeme řešit pouze jedinou věc.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Počítejte proto, prosím, s další poradou příští středu 13. května 2020 od 9:30.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48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Porada bude online.</a:t>
            </a:r>
            <a:endParaRPr lang="cs-CZ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792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V tuto chvíli máme výuku zorganizovánu podle nouzového rozvrhu hodin. Pokud začneme vyučovat prezenčně</a:t>
            </a:r>
            <a:r>
              <a:rPr lang="cs-CZ" sz="3600" dirty="0" smtClean="0"/>
              <a:t>, musíme se vrátit k původnímu rozvrhu a </a:t>
            </a:r>
            <a:r>
              <a:rPr lang="cs-CZ" sz="3600" dirty="0"/>
              <a:t>některé děti toho využijí a některé ne a budou chtít být dále vyučovány distančně.</a:t>
            </a:r>
          </a:p>
          <a:p>
            <a:pPr algn="just"/>
            <a:endParaRPr lang="cs-CZ" sz="9600" dirty="0" smtClean="0"/>
          </a:p>
          <a:p>
            <a:r>
              <a:rPr lang="cs-CZ" sz="3600" i="1" dirty="0"/>
              <a:t>Tohle se nedá zorganizovat. Děti už mají odpoledne zorganizované jinak a na původní rozvrh už "nenajedou</a:t>
            </a:r>
            <a:r>
              <a:rPr lang="cs-CZ" sz="3600" i="1" dirty="0" smtClean="0"/>
              <a:t>".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3658" y="368437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83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958334"/>
            <a:ext cx="11495093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Všichni musíme zvážit, jestli nejsme v rizikové skupině, nebo jestli nežijeme v domácnosti s někým, kdo je rizikový.</a:t>
            </a:r>
          </a:p>
          <a:p>
            <a:endParaRPr lang="cs-CZ" sz="5400" i="1" dirty="0" smtClean="0"/>
          </a:p>
          <a:p>
            <a:r>
              <a:rPr lang="cs-CZ" sz="3200" b="1" i="1" dirty="0"/>
              <a:t>Toto považuji za nejhorší.</a:t>
            </a:r>
            <a:endParaRPr lang="cs-CZ" sz="3200" b="1" dirty="0"/>
          </a:p>
          <a:p>
            <a:r>
              <a:rPr lang="cs-CZ" sz="3200" i="1" dirty="0"/>
              <a:t>Pokud totiž někdo je v rizikové skupině, požádá mě, já mu umožním </a:t>
            </a:r>
            <a:r>
              <a:rPr lang="cs-CZ" sz="3200" i="1" dirty="0" err="1"/>
              <a:t>home</a:t>
            </a:r>
            <a:r>
              <a:rPr lang="cs-CZ" sz="3200" i="1" dirty="0"/>
              <a:t> </a:t>
            </a:r>
            <a:r>
              <a:rPr lang="cs-CZ" sz="3200" i="1" dirty="0" err="1"/>
              <a:t>office</a:t>
            </a:r>
            <a:r>
              <a:rPr lang="cs-CZ" sz="3200" i="1" dirty="0"/>
              <a:t> a bude připravený dále učit distančně.</a:t>
            </a:r>
            <a:endParaRPr lang="cs-CZ" sz="3200" dirty="0"/>
          </a:p>
          <a:p>
            <a:r>
              <a:rPr lang="cs-CZ" sz="3200" i="1" dirty="0"/>
              <a:t>Pokud ale někdo z jeho žáků distanční výuku odmítne, přejde k jinému učiteli a bude mu zkrácený úvazek - s čímž po právu nemusí souhlasit.</a:t>
            </a:r>
            <a:endParaRPr lang="cs-CZ" sz="3200" dirty="0"/>
          </a:p>
          <a:p>
            <a:r>
              <a:rPr lang="cs-CZ" sz="3200" i="1" dirty="0"/>
              <a:t>Pak mám já možnost ho poslat na neplacené volno, což je na hlavu padlé.</a:t>
            </a:r>
            <a:endParaRPr lang="cs-CZ" sz="32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240" y="171587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088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958334"/>
            <a:ext cx="11495093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/>
              <a:t>Všichni musíme zvážit, jestli nejsme v rizikové skupině, nebo jestli nežijeme v domácnosti s někým, kdo je rizikový.</a:t>
            </a:r>
          </a:p>
          <a:p>
            <a:endParaRPr lang="cs-CZ" sz="5400" i="1" dirty="0" smtClean="0"/>
          </a:p>
          <a:p>
            <a:endParaRPr lang="cs-CZ" sz="5400" i="1" dirty="0" smtClean="0"/>
          </a:p>
          <a:p>
            <a:r>
              <a:rPr lang="cs-CZ" sz="3200" b="1" i="1" dirty="0" smtClean="0"/>
              <a:t>Pokud někdo z vás vyhodnotí svoji situaci jako rizikovou, musí mě požádat nejpozději do čtvrtka 7. května 2020, abych já měl čas se připravit.</a:t>
            </a:r>
          </a:p>
          <a:p>
            <a:endParaRPr lang="cs-CZ" sz="3200" b="1" i="1" dirty="0"/>
          </a:p>
          <a:p>
            <a:r>
              <a:rPr lang="cs-CZ" sz="3200" i="1" dirty="0" smtClean="0"/>
              <a:t>Všichni máme za povinnost předat v kanceláři čestné prohlášení. Posílal jsem ho mailem.</a:t>
            </a:r>
            <a:endParaRPr lang="cs-CZ" sz="32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240" y="171587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123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843763"/>
            <a:ext cx="1149509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Kdo patří do rizikové skupiny:</a:t>
            </a:r>
          </a:p>
          <a:p>
            <a:r>
              <a:rPr lang="cs-CZ" sz="2400" b="1" dirty="0"/>
              <a:t>Ministerstvo zdravotnictví stanovilo následující rizikové faktory: </a:t>
            </a:r>
            <a:endParaRPr lang="cs-CZ" sz="2400" dirty="0"/>
          </a:p>
          <a:p>
            <a:r>
              <a:rPr lang="pl-PL" sz="2400" dirty="0"/>
              <a:t>1. Věk nad 65 let s přidruženými chronickými chorobami. </a:t>
            </a:r>
          </a:p>
          <a:p>
            <a:r>
              <a:rPr lang="cs-CZ" sz="2400" dirty="0"/>
              <a:t>2. Chronické onemocnění plic </a:t>
            </a:r>
            <a:r>
              <a:rPr lang="cs-CZ" sz="2400" i="1" dirty="0"/>
              <a:t>(zahrnuje i středně závažné a závažné astma </a:t>
            </a:r>
            <a:r>
              <a:rPr lang="cs-CZ" sz="2400" i="1" dirty="0" err="1"/>
              <a:t>bronchiale</a:t>
            </a:r>
            <a:r>
              <a:rPr lang="cs-CZ" sz="2400" i="1" dirty="0"/>
              <a:t>) </a:t>
            </a:r>
            <a:r>
              <a:rPr lang="cs-CZ" sz="2400" dirty="0"/>
              <a:t>s dlouhodobou systémovou farmakologickou léčbou. </a:t>
            </a:r>
          </a:p>
          <a:p>
            <a:r>
              <a:rPr lang="cs-CZ" sz="2400" dirty="0"/>
              <a:t>3. Onemocnění srdce a/nebo velkých cév s dlouhodobou systémovou farmakologickou léčbou např. hypertenze. </a:t>
            </a:r>
          </a:p>
          <a:p>
            <a:r>
              <a:rPr lang="cs-CZ" sz="2400" dirty="0"/>
              <a:t>4. Porucha imunitního systému, např. a) při imunosupresivní léčbě </a:t>
            </a:r>
            <a:r>
              <a:rPr lang="cs-CZ" sz="2400" i="1" dirty="0"/>
              <a:t>(steroidy, HIV apod.)</a:t>
            </a:r>
            <a:r>
              <a:rPr lang="cs-CZ" sz="2400" dirty="0"/>
              <a:t>, </a:t>
            </a:r>
          </a:p>
          <a:p>
            <a:r>
              <a:rPr lang="cs-CZ" sz="2400" dirty="0"/>
              <a:t>b) při protinádorové léčbě, </a:t>
            </a:r>
            <a:r>
              <a:rPr lang="cs-CZ" sz="2400" dirty="0" smtClean="0"/>
              <a:t>c</a:t>
            </a:r>
            <a:r>
              <a:rPr lang="cs-CZ" sz="2400" dirty="0"/>
              <a:t>) po transplantaci solidních orgánů a/nebo kostní dřeně, </a:t>
            </a:r>
          </a:p>
          <a:p>
            <a:r>
              <a:rPr lang="pl-PL" sz="2400" dirty="0"/>
              <a:t>5. Těžká obezita </a:t>
            </a:r>
            <a:r>
              <a:rPr lang="pl-PL" sz="2400" i="1" dirty="0"/>
              <a:t>(BMI nad 40 kg/m2)</a:t>
            </a:r>
            <a:r>
              <a:rPr lang="pl-PL" sz="2400" dirty="0"/>
              <a:t>. </a:t>
            </a:r>
          </a:p>
          <a:p>
            <a:r>
              <a:rPr lang="sv-SE" sz="2400" dirty="0"/>
              <a:t>6. Farmakologicky léčený diabetes mellitus. </a:t>
            </a:r>
          </a:p>
          <a:p>
            <a:r>
              <a:rPr lang="cs-CZ" sz="2400" dirty="0"/>
              <a:t>7. Chronické onemocnění ledvin vyžadující dočasnou nebo trvalou podporu/náhradu funkce ledvin </a:t>
            </a:r>
            <a:r>
              <a:rPr lang="cs-CZ" sz="2400" i="1" dirty="0"/>
              <a:t>(dialýza)</a:t>
            </a:r>
            <a:r>
              <a:rPr lang="cs-CZ" sz="2400" dirty="0"/>
              <a:t>. </a:t>
            </a:r>
          </a:p>
          <a:p>
            <a:r>
              <a:rPr lang="cs-CZ" sz="2400" dirty="0"/>
              <a:t>8. Onemocnění jater </a:t>
            </a:r>
            <a:r>
              <a:rPr lang="cs-CZ" sz="2400" i="1" dirty="0"/>
              <a:t>(primární nebo sekundární)</a:t>
            </a:r>
            <a:r>
              <a:rPr lang="cs-CZ" sz="2400" dirty="0"/>
              <a:t>. 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240" y="171587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9105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7000"/>
                            </p:stCondLst>
                            <p:childTnLst>
                              <p:par>
                                <p:cTn id="4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8000"/>
                            </p:stCondLst>
                            <p:childTnLst>
                              <p:par>
                                <p:cTn id="5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9000"/>
                            </p:stCondLst>
                            <p:childTnLst>
                              <p:par>
                                <p:cTn id="5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0"/>
                            </p:stCondLst>
                            <p:childTnLst>
                              <p:par>
                                <p:cTn id="6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843763"/>
            <a:ext cx="1149509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/>
              <a:t>Kdo patří do rizikové skupiny:</a:t>
            </a:r>
          </a:p>
          <a:p>
            <a:endParaRPr lang="cs-CZ" sz="3200" dirty="0"/>
          </a:p>
          <a:p>
            <a:endParaRPr lang="cs-CZ" sz="3200" dirty="0" smtClean="0"/>
          </a:p>
          <a:p>
            <a:endParaRPr lang="cs-CZ" sz="3200" dirty="0"/>
          </a:p>
          <a:p>
            <a:endParaRPr lang="cs-CZ" sz="3200" dirty="0" smtClean="0"/>
          </a:p>
          <a:p>
            <a:r>
              <a:rPr lang="cs-CZ" sz="3200" dirty="0" smtClean="0"/>
              <a:t>Do </a:t>
            </a:r>
            <a:r>
              <a:rPr lang="cs-CZ" sz="3200" dirty="0"/>
              <a:t>rizikové skupiny patří </a:t>
            </a:r>
            <a:r>
              <a:rPr lang="cs-CZ" sz="3200" dirty="0" smtClean="0"/>
              <a:t>zaměstnanec či žák </a:t>
            </a:r>
            <a:r>
              <a:rPr lang="cs-CZ" sz="3200" dirty="0"/>
              <a:t>školy, který osobně naplňuje alespoň jeden bod uvedený výše nebo pokud některý z bodů naplňuje jakákoliv osoba, která s ním žije ve společné domácnosti. 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1240" y="171587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720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958334"/>
            <a:ext cx="114950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Jak se budou vyučovat dechaři a zpěváci s rouškou? </a:t>
            </a:r>
            <a:endParaRPr lang="cs-CZ" sz="3600" dirty="0" smtClean="0"/>
          </a:p>
          <a:p>
            <a:endParaRPr lang="cs-CZ" sz="3600" dirty="0"/>
          </a:p>
          <a:p>
            <a:r>
              <a:rPr lang="cs-CZ" sz="3600" i="1" dirty="0" smtClean="0"/>
              <a:t>Objevily </a:t>
            </a:r>
            <a:r>
              <a:rPr lang="cs-CZ" sz="3600" i="1" dirty="0"/>
              <a:t>se vážné návrhy na roušky se zipem, které lze ale důrazně nedoporučit. Nehledě na to, že aerosol, který přirozeně vychází z úst každému člověku se při vydechnutí do dechového nástroje roznáší po celém nástroji a z otvorů dechového nástroje se rozprašuje do okolí.</a:t>
            </a: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040" y="496707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34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948934"/>
            <a:ext cx="114950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/>
              <a:t>Musíme zajistit neustálý odstup nejméně 1,5 metru mezi všemi, tedy mezi dětmi a mezi dětmi a učiteli. Některé učebny takovými možnostmi nedisponují.</a:t>
            </a:r>
            <a:endParaRPr lang="cs-CZ" sz="6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040" y="496707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81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948934"/>
            <a:ext cx="1149509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600" dirty="0"/>
              <a:t>Příští týden tedy bude naprosto rozbitá pracně vybudovaná distanční výuka, protože učitelé budou sedět v učebnách a budou zjišťovat, které dítě do školy přijde a které nepřijde. </a:t>
            </a:r>
            <a:r>
              <a:rPr lang="cs-CZ" sz="3600" dirty="0" smtClean="0"/>
              <a:t>Nemůžou </a:t>
            </a:r>
            <a:r>
              <a:rPr lang="cs-CZ" sz="3600" dirty="0"/>
              <a:t>tím pádem sedět u počítače a distančně vyučovat.</a:t>
            </a:r>
            <a:endParaRPr lang="cs-CZ" sz="9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040" y="496707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968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Shrnutí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755134"/>
            <a:ext cx="11495093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cs-CZ" sz="3600" dirty="0"/>
              <a:t>Nejdřív nám zavřou školy a nechají bez jakékoli pomoci, ať si poradíme sami. Dodnes neexistuje žádný centrální scénář, či krizová metodika, která by nás vedla.</a:t>
            </a:r>
          </a:p>
          <a:p>
            <a:pPr fontAlgn="ctr"/>
            <a:r>
              <a:rPr lang="cs-CZ" sz="3600" dirty="0"/>
              <a:t>V okamžiku, kdy si poradíme, něco vymyslíme a zavedeme, zvykneme si na to a naučíme na to i děti a rodiče, nám to zase rozbijí. A to jenom proto, že se </a:t>
            </a:r>
            <a:r>
              <a:rPr lang="cs-CZ" sz="3600" dirty="0" err="1"/>
              <a:t>Babišovi</a:t>
            </a:r>
            <a:r>
              <a:rPr lang="cs-CZ" sz="3600" dirty="0"/>
              <a:t> nechce už platit ošetřovné</a:t>
            </a:r>
            <a:r>
              <a:rPr lang="cs-CZ" sz="3600" dirty="0" smtClean="0"/>
              <a:t>.</a:t>
            </a:r>
          </a:p>
          <a:p>
            <a:pPr fontAlgn="ctr"/>
            <a:endParaRPr lang="cs-CZ" sz="3600" dirty="0"/>
          </a:p>
          <a:p>
            <a:pPr fontAlgn="ctr"/>
            <a:r>
              <a:rPr lang="cs-CZ" sz="2800" dirty="0"/>
              <a:t>Je tu ještě mlhavá, a podle mě slabá naděje, že AZUŠ nějak vyjedná nějakou výjimku na ministerstvu zdravotnictví. Prý tam nějaký podnět posílali</a:t>
            </a:r>
            <a:r>
              <a:rPr lang="cs-CZ" sz="2800" dirty="0" smtClean="0"/>
              <a:t>.</a:t>
            </a:r>
            <a:endParaRPr lang="cs-CZ" sz="28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28507" y="4120678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765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 tím? Jak se zachováme?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009134"/>
            <a:ext cx="1149509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cs-CZ" sz="2800" dirty="0" smtClean="0"/>
              <a:t>Chci zdůraznit, že všechno je teď tak chaotické a pitomé, že opět neexistuje centrální metodika a scénář a každá škola se holt zachová podle své hlavy.</a:t>
            </a:r>
          </a:p>
          <a:p>
            <a:pPr fontAlgn="ctr"/>
            <a:endParaRPr lang="cs-CZ" sz="2800" dirty="0"/>
          </a:p>
          <a:p>
            <a:pPr fontAlgn="ctr"/>
            <a:r>
              <a:rPr lang="cs-CZ" sz="2800" dirty="0" smtClean="0"/>
              <a:t>Budou tedy velké rozdíly mezi řešeními v jednotlivých školách.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52887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C322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40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38125" y="335902"/>
            <a:ext cx="114490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4000" dirty="0" smtClean="0"/>
              <a:t>Protože mám strach, že byste mi nevěřili, co vám teď budu říkat, poslal jsem vám do mailu tři soubory, které nám z ministerstva přišly datovou schránkou.</a:t>
            </a:r>
          </a:p>
          <a:p>
            <a:pPr algn="just"/>
            <a:endParaRPr lang="cs-CZ" sz="3600" dirty="0" smtClean="0"/>
          </a:p>
          <a:p>
            <a:pPr algn="just"/>
            <a:endParaRPr lang="cs-CZ" sz="3600" dirty="0"/>
          </a:p>
          <a:p>
            <a:pPr algn="just"/>
            <a:endParaRPr lang="cs-CZ" sz="3600" dirty="0"/>
          </a:p>
          <a:p>
            <a:pPr algn="ctr"/>
            <a:r>
              <a:rPr lang="cs-CZ" sz="5400" dirty="0"/>
              <a:t>Podle pokynů MŠMT </a:t>
            </a:r>
            <a:r>
              <a:rPr lang="cs-CZ" sz="5400" dirty="0" smtClean="0"/>
              <a:t>máme </a:t>
            </a:r>
          </a:p>
          <a:p>
            <a:pPr algn="ctr"/>
            <a:r>
              <a:rPr lang="cs-CZ" sz="5400" dirty="0" smtClean="0"/>
              <a:t>11</a:t>
            </a:r>
            <a:r>
              <a:rPr lang="cs-CZ" sz="5400" dirty="0"/>
              <a:t>. května 2020 otevřít naši školu</a:t>
            </a:r>
            <a:r>
              <a:rPr lang="cs-CZ" sz="5400" dirty="0" smtClean="0"/>
              <a:t>.</a:t>
            </a:r>
            <a:endParaRPr lang="cs-CZ" sz="54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1943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4" dur="2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422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2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422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 tím? Jak se zachováme?</a:t>
            </a:r>
            <a:endParaRPr lang="cs-CZ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009134"/>
            <a:ext cx="1149509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cs-CZ" sz="3200" dirty="0"/>
              <a:t>Budu-li mít vaše svolení, rozešlu hromadný mail, v němž …</a:t>
            </a:r>
          </a:p>
          <a:p>
            <a:pPr lvl="1" fontAlgn="ctr"/>
            <a:r>
              <a:rPr lang="cs-CZ" sz="3200" dirty="0"/>
              <a:t>… oznámím znovuotevření </a:t>
            </a:r>
            <a:r>
              <a:rPr lang="cs-CZ" sz="3200" dirty="0" smtClean="0"/>
              <a:t>ZUŠ od 11. května 2020,</a:t>
            </a:r>
            <a:endParaRPr lang="cs-CZ" sz="3200" dirty="0"/>
          </a:p>
          <a:p>
            <a:pPr lvl="1" fontAlgn="ctr"/>
            <a:r>
              <a:rPr lang="cs-CZ" sz="3200" dirty="0"/>
              <a:t>… seznáním rodiče i děti s nesmyslnými požadavky a zdůvodním, proč není naše škola schopná tyto podmínky zajistit,</a:t>
            </a:r>
          </a:p>
          <a:p>
            <a:pPr lvl="1" fontAlgn="ctr"/>
            <a:r>
              <a:rPr lang="cs-CZ" sz="3200" dirty="0"/>
              <a:t>… se budu snažit rodičům rozmluvit, aby nám děti vůbec poslali,</a:t>
            </a:r>
          </a:p>
          <a:p>
            <a:pPr lvl="1" fontAlgn="ctr"/>
            <a:r>
              <a:rPr lang="cs-CZ" sz="3200" dirty="0"/>
              <a:t>… seznámím je s rizikovými skupinami a s tím, co to pro ně znamená,</a:t>
            </a:r>
          </a:p>
          <a:p>
            <a:pPr lvl="1" fontAlgn="ctr"/>
            <a:r>
              <a:rPr lang="cs-CZ" sz="3200" dirty="0"/>
              <a:t>… přiložím čestné prohlášení, které musí rodiče vyplnit a podepsat, pokud se nakonec rozhodnou děcko do školy přeci jenom poslat</a:t>
            </a:r>
            <a:r>
              <a:rPr lang="cs-CZ" sz="3200" dirty="0" smtClean="0"/>
              <a:t>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73652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 tím? Jak se zachováme?</a:t>
            </a:r>
            <a:endParaRPr lang="cs-CZ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009134"/>
            <a:ext cx="1149509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cs-CZ" sz="2800" dirty="0"/>
              <a:t>Učitelům ukládám, …</a:t>
            </a:r>
          </a:p>
          <a:p>
            <a:pPr lvl="1" fontAlgn="ctr"/>
            <a:r>
              <a:rPr lang="cs-CZ" sz="2800" dirty="0"/>
              <a:t>… aby kontaktovali rodiče, podali jim stejné informace, jaké jim pošlu do mailu já a přemluvili je, aby děti do školy neposílali,</a:t>
            </a:r>
          </a:p>
          <a:p>
            <a:pPr lvl="1" fontAlgn="ctr"/>
            <a:r>
              <a:rPr lang="cs-CZ" sz="2800" dirty="0"/>
              <a:t>… aby dětem i rodičům dali informaci, že pokud do ZUŠ přeci jenom přijdou, musí hned ve dveřích předat čestné prohlášení, jinak nebudou do školy </a:t>
            </a:r>
            <a:r>
              <a:rPr lang="cs-CZ" sz="2800" dirty="0" smtClean="0"/>
              <a:t>vpuštěni</a:t>
            </a:r>
            <a:r>
              <a:rPr lang="cs-CZ" sz="2800" dirty="0"/>
              <a:t> </a:t>
            </a:r>
            <a:r>
              <a:rPr lang="cs-CZ" sz="2800" dirty="0" smtClean="0"/>
              <a:t>(toto prohlášení je v iZUŠ</a:t>
            </a:r>
            <a:r>
              <a:rPr lang="cs-CZ" sz="2800" dirty="0" smtClean="0"/>
              <a:t>). Toto prohlášení vyberou a pak odevzdají v kanceláři.</a:t>
            </a:r>
            <a:endParaRPr lang="cs-CZ" sz="2800" dirty="0"/>
          </a:p>
          <a:p>
            <a:pPr lvl="1" fontAlgn="ctr"/>
            <a:r>
              <a:rPr lang="cs-CZ" sz="2800" dirty="0"/>
              <a:t>… aby </a:t>
            </a:r>
            <a:r>
              <a:rPr lang="cs-CZ" sz="2800" dirty="0" smtClean="0"/>
              <a:t>nejpozději na </a:t>
            </a:r>
            <a:r>
              <a:rPr lang="cs-CZ" sz="2800" dirty="0"/>
              <a:t>konci týdne 11. - 15. 5. 2020 měli jasno v tom, kdo do ZUŠ bude od 11. května chodit a kdo ne. Tento přehled odevzdají nejpozději do pátku 15. 5. 2020 mailem řediteli. Tento přehled budou zapisovat zásadně do tabulky, kterou připraví ředitel školy a který pošle učitelům do mailu. Do tabulky se jednoduše zapíše buď ANO či NE.</a:t>
            </a:r>
          </a:p>
        </p:txBody>
      </p:sp>
    </p:spTree>
    <p:extLst>
      <p:ext uri="{BB962C8B-B14F-4D97-AF65-F5344CB8AC3E}">
        <p14:creationId xmlns:p14="http://schemas.microsoft.com/office/powerpoint/2010/main" val="2324220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 tím? Jak se zachováme?</a:t>
            </a:r>
            <a:endParaRPr lang="cs-CZ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009134"/>
            <a:ext cx="1149509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cs-CZ" sz="3600" dirty="0" smtClean="0"/>
              <a:t>Ředitel dále …</a:t>
            </a:r>
            <a:endParaRPr lang="cs-CZ" sz="3600" dirty="0"/>
          </a:p>
          <a:p>
            <a:pPr lvl="1" fontAlgn="ctr"/>
            <a:r>
              <a:rPr lang="cs-CZ" sz="3600" dirty="0"/>
              <a:t>… seznámí rodiče s otevřením ZUŠ od 11. května 2020 a seznámí rodiče s hygienickými podmínkami.</a:t>
            </a:r>
          </a:p>
          <a:p>
            <a:pPr lvl="1" fontAlgn="ctr"/>
            <a:r>
              <a:rPr lang="cs-CZ" sz="3600" dirty="0"/>
              <a:t>… tuto informaci zveřejní na školních stránkách a vyvěsí i na všechny 4 budovy (kdo to zajistí v Břidličné?)</a:t>
            </a:r>
          </a:p>
          <a:p>
            <a:pPr lvl="1" fontAlgn="ctr"/>
            <a:r>
              <a:rPr lang="cs-CZ" sz="3600" dirty="0"/>
              <a:t>… připraví tabulku, do níž budou zapisovat, jak se rodiče rozhodli - jestli své děti do ZUŠ pošlou, nebo ne, abychom mohli výuku vůbec nějak zorganizovat. S výsledky seznámí učitele neprodleně. Na základě toho pak bude možné plánovat výuku v dalších týdnech.</a:t>
            </a:r>
          </a:p>
        </p:txBody>
      </p:sp>
    </p:spTree>
    <p:extLst>
      <p:ext uri="{BB962C8B-B14F-4D97-AF65-F5344CB8AC3E}">
        <p14:creationId xmlns:p14="http://schemas.microsoft.com/office/powerpoint/2010/main" val="654465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 s tím? Jak se zachováme?</a:t>
            </a:r>
            <a:endParaRPr lang="cs-CZ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009134"/>
            <a:ext cx="1149509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ctr"/>
            <a:r>
              <a:rPr lang="cs-CZ" sz="3600" smtClean="0"/>
              <a:t>Božena </a:t>
            </a:r>
            <a:r>
              <a:rPr lang="cs-CZ" sz="3600" dirty="0" smtClean="0"/>
              <a:t>Grebenarová</a:t>
            </a:r>
            <a:endParaRPr lang="cs-CZ" sz="3600" dirty="0"/>
          </a:p>
          <a:p>
            <a:pPr lvl="1" fontAlgn="ctr"/>
            <a:r>
              <a:rPr lang="cs-CZ" sz="3600" dirty="0" smtClean="0"/>
              <a:t>… roznese hygienické a dezinfekční prostředky vyfasované od MSK po třídách</a:t>
            </a:r>
          </a:p>
          <a:p>
            <a:pPr lvl="1" fontAlgn="ctr"/>
            <a:r>
              <a:rPr lang="cs-CZ" sz="3600" dirty="0" smtClean="0"/>
              <a:t>… do budoucna bude sledovat, co kde chybí a bude zavčasu průběžně objednávat a doplňovat</a:t>
            </a:r>
          </a:p>
          <a:p>
            <a:pPr lvl="1" fontAlgn="ctr"/>
            <a:r>
              <a:rPr lang="cs-CZ" sz="3600" dirty="0" smtClean="0"/>
              <a:t>… seznámí se s manuálem, ať ví, co a jak máme kdy čím dezinfikovat</a:t>
            </a:r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358958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238124" y="2383777"/>
            <a:ext cx="1152009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4000" dirty="0"/>
              <a:t>S největší pravděpodobností </a:t>
            </a:r>
            <a:r>
              <a:rPr lang="cs-CZ" sz="4000" b="1" dirty="0"/>
              <a:t>nelze školu neotevřít</a:t>
            </a:r>
            <a:r>
              <a:rPr lang="cs-CZ" sz="4000" dirty="0"/>
              <a:t>. Dobrovolnost je na straně rodičů a žáků</a:t>
            </a:r>
            <a:r>
              <a:rPr lang="cs-CZ" sz="4000" dirty="0" smtClean="0"/>
              <a:t>.</a:t>
            </a:r>
          </a:p>
          <a:p>
            <a:pPr algn="just"/>
            <a:endParaRPr lang="cs-CZ" sz="4000" dirty="0" smtClean="0"/>
          </a:p>
          <a:p>
            <a:pPr algn="just"/>
            <a:r>
              <a:rPr lang="cs-CZ" sz="4000" dirty="0"/>
              <a:t>Musíme mít na paměti, že rodiče i děti vycházejí z informací pouze uveřejněných v mediích a ty jsou polovičaté a č</a:t>
            </a:r>
            <a:r>
              <a:rPr lang="en-US" sz="4000" dirty="0"/>
              <a:t>á</a:t>
            </a:r>
            <a:r>
              <a:rPr lang="cs-CZ" sz="4000" dirty="0" err="1" smtClean="0"/>
              <a:t>stečně</a:t>
            </a:r>
            <a:r>
              <a:rPr lang="cs-CZ" sz="4000" dirty="0" smtClean="0"/>
              <a:t> </a:t>
            </a:r>
            <a:r>
              <a:rPr lang="cs-CZ" sz="4000" dirty="0"/>
              <a:t>nepřesné.</a:t>
            </a:r>
          </a:p>
          <a:p>
            <a:pPr algn="just"/>
            <a:endParaRPr lang="cs-CZ" sz="40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968" y="609600"/>
            <a:ext cx="11392247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94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9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B4223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rodičů a žáků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/>
              <a:t>Rodič či doprovodná osoba nesmí vstoupit do </a:t>
            </a:r>
            <a:r>
              <a:rPr lang="cs-CZ" sz="2800" dirty="0" smtClean="0"/>
              <a:t>budovy školy.</a:t>
            </a:r>
          </a:p>
          <a:p>
            <a:endParaRPr lang="cs-CZ" sz="2800" dirty="0" smtClean="0"/>
          </a:p>
          <a:p>
            <a:r>
              <a:rPr lang="cs-CZ" sz="2800" dirty="0" smtClean="0"/>
              <a:t>Všichni </a:t>
            </a:r>
            <a:r>
              <a:rPr lang="cs-CZ" sz="2800" dirty="0"/>
              <a:t>žáci musí mít roušky a sáček, do kterého si roušku odloží v případě, že učitel povolí při hodině roušku nemít. </a:t>
            </a:r>
            <a:endParaRPr lang="cs-CZ" sz="2800" dirty="0" smtClean="0"/>
          </a:p>
          <a:p>
            <a:r>
              <a:rPr lang="cs-CZ" sz="2800" dirty="0" smtClean="0"/>
              <a:t>Ve </a:t>
            </a:r>
            <a:r>
              <a:rPr lang="cs-CZ" sz="2800" dirty="0"/>
              <a:t>společných prostorách musí mít roušku v každém případě všichni</a:t>
            </a:r>
            <a:r>
              <a:rPr lang="cs-CZ" sz="2800" dirty="0" smtClean="0"/>
              <a:t>.</a:t>
            </a:r>
          </a:p>
          <a:p>
            <a:endParaRPr lang="cs-CZ" sz="2800" dirty="0"/>
          </a:p>
          <a:p>
            <a:r>
              <a:rPr lang="cs-CZ" sz="2800" dirty="0"/>
              <a:t>Všichni žáci i zaměstnanci školy musí podepsat prohlášení, že nejsou infekční a že byli seznámeni s rizikovým faktory </a:t>
            </a:r>
            <a:r>
              <a:rPr lang="cs-CZ" sz="2800" dirty="0" smtClean="0"/>
              <a:t>a </a:t>
            </a:r>
            <a:r>
              <a:rPr lang="cs-CZ" sz="2800" dirty="0"/>
              <a:t>doporučeními.  V rizikové skupině je i ten, který žije v domácnosti s někým, kdo je v rizikové skupině. </a:t>
            </a:r>
            <a:endParaRPr lang="cs-CZ" sz="2800" dirty="0" smtClean="0"/>
          </a:p>
          <a:p>
            <a:r>
              <a:rPr lang="cs-CZ" sz="2800" dirty="0" smtClean="0"/>
              <a:t>Toto </a:t>
            </a:r>
            <a:r>
              <a:rPr lang="cs-CZ" sz="2800" dirty="0"/>
              <a:t>prohlášení odevzdá žák učiteli při prvním příchodu do školy, jinak nesmí být do výuky zařazen a bude poslán domů</a:t>
            </a:r>
            <a:r>
              <a:rPr lang="cs-CZ" sz="2800" dirty="0" smtClean="0"/>
              <a:t>.</a:t>
            </a: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1415534"/>
            <a:ext cx="542921" cy="51303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26" y="3077420"/>
            <a:ext cx="542921" cy="51303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73526" y="4845941"/>
            <a:ext cx="542921" cy="51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02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000"/>
                            </p:stCondLst>
                            <p:childTnLst>
                              <p:par>
                                <p:cTn id="5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rodičů a žáků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 smtClean="0"/>
              <a:t>Žáci </a:t>
            </a:r>
            <a:r>
              <a:rPr lang="cs-CZ" sz="2800" dirty="0"/>
              <a:t>i rodiče jsou povinni dodržovat výjimečná hygienická nařízení, jinak budou z výuky vyloučeni.</a:t>
            </a:r>
          </a:p>
          <a:p>
            <a:endParaRPr lang="cs-CZ" sz="2800" dirty="0" smtClean="0"/>
          </a:p>
          <a:p>
            <a:r>
              <a:rPr lang="cs-CZ" sz="2800" dirty="0"/>
              <a:t>Neprodleně po přezut</a:t>
            </a:r>
            <a:r>
              <a:rPr lang="en-US" sz="2800" dirty="0"/>
              <a:t>í, </a:t>
            </a:r>
            <a:r>
              <a:rPr lang="en-US" sz="2800" dirty="0" err="1"/>
              <a:t>popřípadě</a:t>
            </a:r>
            <a:r>
              <a:rPr lang="en-US" sz="2800" dirty="0"/>
              <a:t> </a:t>
            </a:r>
            <a:r>
              <a:rPr lang="en-US" sz="2800" dirty="0" err="1"/>
              <a:t>po</a:t>
            </a:r>
            <a:r>
              <a:rPr lang="en-US" sz="2800" dirty="0"/>
              <a:t> </a:t>
            </a:r>
            <a:r>
              <a:rPr lang="en-US" sz="2800" dirty="0" err="1"/>
              <a:t>příchodu</a:t>
            </a:r>
            <a:r>
              <a:rPr lang="en-US" sz="2800" dirty="0"/>
              <a:t> do </a:t>
            </a:r>
            <a:r>
              <a:rPr lang="en-US" sz="2800" dirty="0" err="1"/>
              <a:t>učebny</a:t>
            </a:r>
            <a:r>
              <a:rPr lang="en-US" sz="2800" dirty="0"/>
              <a:t>, </a:t>
            </a:r>
            <a:r>
              <a:rPr lang="en-US" sz="2800" dirty="0" err="1"/>
              <a:t>musí</a:t>
            </a:r>
            <a:r>
              <a:rPr lang="en-US" sz="2800" dirty="0"/>
              <a:t> </a:t>
            </a:r>
            <a:r>
              <a:rPr lang="en-US" sz="2800" dirty="0" err="1"/>
              <a:t>každý</a:t>
            </a:r>
            <a:r>
              <a:rPr lang="en-US" sz="2800" dirty="0"/>
              <a:t> </a:t>
            </a:r>
            <a:r>
              <a:rPr lang="en-US" sz="2800" dirty="0" err="1"/>
              <a:t>použít</a:t>
            </a:r>
            <a:r>
              <a:rPr lang="en-US" sz="2800" dirty="0"/>
              <a:t> </a:t>
            </a:r>
            <a:r>
              <a:rPr lang="en-US" sz="2800" dirty="0" err="1"/>
              <a:t>dezinfekci</a:t>
            </a:r>
            <a:r>
              <a:rPr lang="en-US" sz="2800" dirty="0"/>
              <a:t> </a:t>
            </a:r>
            <a:r>
              <a:rPr lang="en-US" sz="2800" dirty="0" err="1"/>
              <a:t>na</a:t>
            </a:r>
            <a:r>
              <a:rPr lang="en-US" sz="2800" dirty="0"/>
              <a:t> </a:t>
            </a:r>
            <a:r>
              <a:rPr lang="en-US" sz="2800" dirty="0" err="1"/>
              <a:t>ruce</a:t>
            </a:r>
            <a:r>
              <a:rPr lang="en-US" sz="2800" dirty="0"/>
              <a:t>. </a:t>
            </a:r>
            <a:endParaRPr lang="cs-CZ" sz="2800" dirty="0" smtClean="0"/>
          </a:p>
          <a:p>
            <a:r>
              <a:rPr lang="en-US" sz="2800" dirty="0" err="1" smtClean="0"/>
              <a:t>Doporučuje</a:t>
            </a:r>
            <a:r>
              <a:rPr lang="en-US" sz="2800" dirty="0" smtClean="0"/>
              <a:t> </a:t>
            </a:r>
            <a:r>
              <a:rPr lang="en-US" sz="2800" dirty="0"/>
              <a:t>se </a:t>
            </a:r>
            <a:r>
              <a:rPr lang="en-US" sz="2800" dirty="0" err="1"/>
              <a:t>i</a:t>
            </a:r>
            <a:r>
              <a:rPr lang="en-US" sz="2800" dirty="0"/>
              <a:t> </a:t>
            </a:r>
            <a:r>
              <a:rPr lang="en-US" sz="2800" dirty="0" err="1"/>
              <a:t>předchozí</a:t>
            </a:r>
            <a:r>
              <a:rPr lang="en-US" sz="2800" dirty="0"/>
              <a:t> </a:t>
            </a:r>
            <a:r>
              <a:rPr lang="en-US" sz="2800" dirty="0" err="1"/>
              <a:t>umytí</a:t>
            </a:r>
            <a:r>
              <a:rPr lang="en-US" sz="2800" dirty="0"/>
              <a:t> </a:t>
            </a:r>
            <a:r>
              <a:rPr lang="en-US" sz="2800" dirty="0" err="1"/>
              <a:t>rukou</a:t>
            </a:r>
            <a:r>
              <a:rPr lang="en-US" sz="2800" dirty="0"/>
              <a:t> (</a:t>
            </a:r>
            <a:r>
              <a:rPr lang="en-US" sz="2800" dirty="0" err="1"/>
              <a:t>důkladně</a:t>
            </a:r>
            <a:r>
              <a:rPr lang="en-US" sz="2800" dirty="0"/>
              <a:t> 20 </a:t>
            </a:r>
            <a:r>
              <a:rPr lang="en-US" sz="2800" dirty="0" err="1"/>
              <a:t>až</a:t>
            </a:r>
            <a:r>
              <a:rPr lang="en-US" sz="2800" dirty="0"/>
              <a:t> 30 </a:t>
            </a:r>
            <a:r>
              <a:rPr lang="en-US" sz="2800" dirty="0" err="1"/>
              <a:t>sekund</a:t>
            </a:r>
            <a:r>
              <a:rPr lang="en-US" sz="2800" dirty="0"/>
              <a:t> </a:t>
            </a:r>
            <a:r>
              <a:rPr lang="en-US" sz="2800" dirty="0" err="1"/>
              <a:t>vodou</a:t>
            </a:r>
            <a:r>
              <a:rPr lang="en-US" sz="2800" dirty="0"/>
              <a:t> a </a:t>
            </a:r>
            <a:r>
              <a:rPr lang="en-US" sz="2800" dirty="0" err="1"/>
              <a:t>tekutým</a:t>
            </a:r>
            <a:r>
              <a:rPr lang="en-US" sz="2800" dirty="0"/>
              <a:t> </a:t>
            </a:r>
            <a:r>
              <a:rPr lang="en-US" sz="2800" dirty="0" err="1"/>
              <a:t>mýdlem</a:t>
            </a:r>
            <a:r>
              <a:rPr lang="en-US" sz="2800" dirty="0" smtClean="0"/>
              <a:t>).</a:t>
            </a:r>
            <a:endParaRPr lang="cs-CZ" sz="2800" dirty="0" smtClean="0"/>
          </a:p>
          <a:p>
            <a:endParaRPr lang="cs-CZ" sz="2800" dirty="0"/>
          </a:p>
          <a:p>
            <a:r>
              <a:rPr lang="cs-CZ" sz="2800" dirty="0"/>
              <a:t>Nikdo s </a:t>
            </a:r>
            <a:r>
              <a:rPr lang="cs-CZ" sz="2800" dirty="0" err="1"/>
              <a:t>př</a:t>
            </a:r>
            <a:r>
              <a:rPr lang="en-US" sz="2800" dirty="0" err="1"/>
              <a:t>íznaky</a:t>
            </a:r>
            <a:r>
              <a:rPr lang="en-US" sz="2800" dirty="0"/>
              <a:t> </a:t>
            </a:r>
            <a:r>
              <a:rPr lang="en-US" sz="2800" dirty="0" err="1"/>
              <a:t>infekce</a:t>
            </a:r>
            <a:r>
              <a:rPr lang="en-US" sz="2800" dirty="0"/>
              <a:t> </a:t>
            </a:r>
            <a:r>
              <a:rPr lang="en-US" sz="2800" dirty="0" err="1"/>
              <a:t>dýchacích</a:t>
            </a:r>
            <a:r>
              <a:rPr lang="en-US" sz="2800" dirty="0"/>
              <a:t> </a:t>
            </a:r>
            <a:r>
              <a:rPr lang="en-US" sz="2800" dirty="0" err="1"/>
              <a:t>cest</a:t>
            </a:r>
            <a:r>
              <a:rPr lang="en-US" sz="2800" dirty="0"/>
              <a:t>, </a:t>
            </a:r>
            <a:r>
              <a:rPr lang="en-US" sz="2800" dirty="0" err="1"/>
              <a:t>které</a:t>
            </a:r>
            <a:r>
              <a:rPr lang="en-US" sz="2800" dirty="0"/>
              <a:t> by </a:t>
            </a:r>
            <a:r>
              <a:rPr lang="en-US" sz="2800" dirty="0" err="1"/>
              <a:t>mohly</a:t>
            </a:r>
            <a:r>
              <a:rPr lang="en-US" sz="2800" dirty="0"/>
              <a:t> </a:t>
            </a:r>
            <a:r>
              <a:rPr lang="en-US" sz="2800" dirty="0" err="1"/>
              <a:t>odpovídat</a:t>
            </a:r>
            <a:r>
              <a:rPr lang="en-US" sz="2800" dirty="0"/>
              <a:t> </a:t>
            </a:r>
            <a:r>
              <a:rPr lang="en-US" sz="2800" dirty="0" err="1"/>
              <a:t>známým</a:t>
            </a:r>
            <a:r>
              <a:rPr lang="en-US" sz="2800" dirty="0"/>
              <a:t> </a:t>
            </a:r>
            <a:r>
              <a:rPr lang="en-US" sz="2800" dirty="0" err="1"/>
              <a:t>příznakům</a:t>
            </a:r>
            <a:r>
              <a:rPr lang="en-US" sz="2800" dirty="0"/>
              <a:t> COVID-19 (</a:t>
            </a:r>
            <a:r>
              <a:rPr lang="en-US" sz="2800" dirty="0" err="1"/>
              <a:t>zvýšená</a:t>
            </a:r>
            <a:r>
              <a:rPr lang="en-US" sz="2800" dirty="0"/>
              <a:t> </a:t>
            </a:r>
            <a:r>
              <a:rPr lang="en-US" sz="2800" dirty="0" err="1"/>
              <a:t>tělesná</a:t>
            </a:r>
            <a:r>
              <a:rPr lang="en-US" sz="2800" dirty="0"/>
              <a:t> </a:t>
            </a:r>
            <a:r>
              <a:rPr lang="en-US" sz="2800" dirty="0" err="1"/>
              <a:t>teplota</a:t>
            </a:r>
            <a:r>
              <a:rPr lang="en-US" sz="2800" dirty="0"/>
              <a:t>, </a:t>
            </a:r>
            <a:r>
              <a:rPr lang="en-US" sz="2800" dirty="0" err="1" smtClean="0"/>
              <a:t>kašel</a:t>
            </a:r>
            <a:r>
              <a:rPr lang="en-US" sz="2800" dirty="0"/>
              <a:t>, </a:t>
            </a:r>
            <a:r>
              <a:rPr lang="en-US" sz="2800" dirty="0" err="1"/>
              <a:t>náhlá</a:t>
            </a:r>
            <a:r>
              <a:rPr lang="en-US" sz="2800" dirty="0"/>
              <a:t> </a:t>
            </a:r>
            <a:r>
              <a:rPr lang="en-US" sz="2800" dirty="0" err="1"/>
              <a:t>ztráta</a:t>
            </a:r>
            <a:r>
              <a:rPr lang="en-US" sz="2800" dirty="0"/>
              <a:t> </a:t>
            </a:r>
            <a:r>
              <a:rPr lang="en-US" sz="2800" dirty="0" err="1"/>
              <a:t>chuti</a:t>
            </a:r>
            <a:r>
              <a:rPr lang="en-US" sz="2800" dirty="0"/>
              <a:t> </a:t>
            </a:r>
            <a:r>
              <a:rPr lang="cs-CZ" sz="2800" dirty="0" smtClean="0"/>
              <a:t/>
            </a:r>
            <a:br>
              <a:rPr lang="cs-CZ" sz="2800" dirty="0" smtClean="0"/>
            </a:br>
            <a:r>
              <a:rPr lang="en-US" sz="2800" dirty="0" smtClean="0"/>
              <a:t>a </a:t>
            </a:r>
            <a:r>
              <a:rPr lang="en-US" sz="2800" dirty="0" err="1"/>
              <a:t>čichu</a:t>
            </a:r>
            <a:r>
              <a:rPr lang="en-US" sz="2800" dirty="0"/>
              <a:t>, </a:t>
            </a:r>
            <a:r>
              <a:rPr lang="en-US" sz="2800" dirty="0" err="1"/>
              <a:t>jiný</a:t>
            </a:r>
            <a:r>
              <a:rPr lang="en-US" sz="2800" dirty="0"/>
              <a:t> </a:t>
            </a:r>
            <a:r>
              <a:rPr lang="en-US" sz="2800" dirty="0" err="1"/>
              <a:t>příznak</a:t>
            </a:r>
            <a:r>
              <a:rPr lang="en-US" sz="2800" dirty="0"/>
              <a:t> </a:t>
            </a:r>
            <a:r>
              <a:rPr lang="en-US" sz="2800" dirty="0" err="1"/>
              <a:t>akutní</a:t>
            </a:r>
            <a:r>
              <a:rPr lang="en-US" sz="2800" dirty="0"/>
              <a:t> </a:t>
            </a:r>
            <a:r>
              <a:rPr lang="en-US" sz="2800" dirty="0" err="1"/>
              <a:t>infekce</a:t>
            </a:r>
            <a:r>
              <a:rPr lang="en-US" sz="2800" dirty="0"/>
              <a:t> </a:t>
            </a:r>
            <a:r>
              <a:rPr lang="en-US" sz="2800" dirty="0" err="1"/>
              <a:t>dýchacích</a:t>
            </a:r>
            <a:r>
              <a:rPr lang="en-US" sz="2800" dirty="0"/>
              <a:t> </a:t>
            </a:r>
            <a:r>
              <a:rPr lang="en-US" sz="2800" dirty="0" err="1"/>
              <a:t>cest</a:t>
            </a:r>
            <a:r>
              <a:rPr lang="en-US" sz="2800" dirty="0"/>
              <a:t>), </a:t>
            </a:r>
            <a:r>
              <a:rPr lang="en-US" sz="2800" dirty="0" err="1"/>
              <a:t>nesmí</a:t>
            </a:r>
            <a:r>
              <a:rPr lang="en-US" sz="2800" dirty="0"/>
              <a:t> do </a:t>
            </a:r>
            <a:r>
              <a:rPr lang="en-US" sz="2800" dirty="0" err="1"/>
              <a:t>školy</a:t>
            </a:r>
            <a:r>
              <a:rPr lang="en-US" sz="2800" dirty="0"/>
              <a:t> </a:t>
            </a:r>
            <a:r>
              <a:rPr lang="en-US" sz="2800" dirty="0" err="1"/>
              <a:t>vstoupit</a:t>
            </a:r>
            <a:r>
              <a:rPr lang="en-US" sz="2800" dirty="0"/>
              <a:t>.</a:t>
            </a:r>
            <a:endParaRPr lang="cs-CZ" sz="2800" dirty="0"/>
          </a:p>
          <a:p>
            <a:endParaRPr lang="cs-CZ" sz="2800" dirty="0">
              <a:latin typeface="Calibri" panose="020F050202020403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7" y="1806560"/>
            <a:ext cx="542921" cy="51303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6" y="3263474"/>
            <a:ext cx="542921" cy="513035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8" y="5252341"/>
            <a:ext cx="542921" cy="513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2977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600" dirty="0"/>
              <a:t>Škola zajistí neustálý odstup nejméně 1,5 metru mezi všemi, tedy mezi dětmi a mezi dětmi a učiteli</a:t>
            </a:r>
            <a:r>
              <a:rPr lang="cs-CZ" sz="3600" dirty="0" smtClean="0"/>
              <a:t>.</a:t>
            </a:r>
          </a:p>
          <a:p>
            <a:pPr algn="just"/>
            <a:endParaRPr lang="cs-CZ" sz="6000" dirty="0">
              <a:latin typeface="Calibri" panose="020F0502020204030204" pitchFamily="34" charset="0"/>
            </a:endParaRPr>
          </a:p>
          <a:p>
            <a:r>
              <a:rPr lang="cs-CZ" sz="3600" i="1" dirty="0"/>
              <a:t>Jsme schopní to zajistit?</a:t>
            </a:r>
            <a:endParaRPr lang="cs-CZ" sz="3600" dirty="0"/>
          </a:p>
          <a:p>
            <a:r>
              <a:rPr lang="cs-CZ" sz="3600" i="1" dirty="0"/>
              <a:t>I v TO, LDO a v individuální výuce?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558" y="442410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337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600" dirty="0"/>
              <a:t>Roušku si můžeme při výuce sundat, ale jen za předpokladu, že budeme od sebe více než </a:t>
            </a:r>
            <a:r>
              <a:rPr lang="cs-CZ" sz="3600" dirty="0" smtClean="0"/>
              <a:t>1,5 metru. </a:t>
            </a:r>
            <a:r>
              <a:rPr lang="cs-CZ" sz="3600" dirty="0"/>
              <a:t>Pokud se přiblížíme, musíme si roušku nasadit</a:t>
            </a:r>
            <a:r>
              <a:rPr lang="cs-CZ" sz="3600" dirty="0" smtClean="0"/>
              <a:t>.</a:t>
            </a:r>
          </a:p>
          <a:p>
            <a:pPr algn="just"/>
            <a:endParaRPr lang="cs-CZ" sz="3600" dirty="0">
              <a:latin typeface="Calibri" panose="020F0502020204030204" pitchFamily="34" charset="0"/>
            </a:endParaRPr>
          </a:p>
          <a:p>
            <a:pPr algn="just"/>
            <a:r>
              <a:rPr lang="cs-CZ" sz="3600" i="1" dirty="0"/>
              <a:t>Je taková výuka k něčemu dobrá? </a:t>
            </a:r>
            <a:endParaRPr lang="cs-CZ" sz="36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558" y="442410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8292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135877"/>
            <a:ext cx="12192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Podmínky na straně školy</a:t>
            </a:r>
            <a:endParaRPr lang="cs-CZ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62049" y="6029085"/>
            <a:ext cx="692684" cy="561819"/>
          </a:xfrm>
          <a:prstGeom prst="rect">
            <a:avLst/>
          </a:prstGeom>
        </p:spPr>
      </p:pic>
      <p:sp>
        <p:nvSpPr>
          <p:cNvPr id="3" name="Obdélník 2"/>
          <p:cNvSpPr/>
          <p:nvPr/>
        </p:nvSpPr>
        <p:spPr>
          <a:xfrm>
            <a:off x="459640" y="1415534"/>
            <a:ext cx="114950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sz="3600" dirty="0"/>
              <a:t>Na zavedení hygienických podmínek není čas. </a:t>
            </a:r>
            <a:endParaRPr lang="cs-CZ" sz="3600" dirty="0" smtClean="0"/>
          </a:p>
          <a:p>
            <a:pPr algn="just"/>
            <a:r>
              <a:rPr lang="cs-CZ" sz="3600" dirty="0" smtClean="0"/>
              <a:t>Metodický </a:t>
            </a:r>
            <a:r>
              <a:rPr lang="cs-CZ" sz="3600" dirty="0"/>
              <a:t>pokyn přišel 4. května 2020 odpoledne, máme na to pouze 3,5 dne (8. května je státní svátek).</a:t>
            </a:r>
            <a:endParaRPr lang="cs-CZ" sz="6000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41558" y="4424107"/>
            <a:ext cx="763493" cy="1458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933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B55F32241DA9F4598EED925703ED748" ma:contentTypeVersion="34" ma:contentTypeDescription="Vytvoří nový dokument" ma:contentTypeScope="" ma:versionID="d5c498a13734b8420a1041308e88a0e8">
  <xsd:schema xmlns:xsd="http://www.w3.org/2001/XMLSchema" xmlns:xs="http://www.w3.org/2001/XMLSchema" xmlns:p="http://schemas.microsoft.com/office/2006/metadata/properties" xmlns:ns3="f47a1c86-7432-44a4-b9df-d1b274250307" targetNamespace="http://schemas.microsoft.com/office/2006/metadata/properties" ma:root="true" ma:fieldsID="554e65a0b4beb37d73bc2e8bd6b1bd9c" ns3:_="">
    <xsd:import namespace="f47a1c86-7432-44a4-b9df-d1b2742503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NotebookType" minOccurs="0"/>
                <xsd:element ref="ns3:FolderType" minOccurs="0"/>
                <xsd:element ref="ns3:CultureName" minOccurs="0"/>
                <xsd:element ref="ns3:AppVersion" minOccurs="0"/>
                <xsd:element ref="ns3:TeamsChannelId" minOccurs="0"/>
                <xsd:element ref="ns3:Owner" minOccurs="0"/>
                <xsd:element ref="ns3:Math_Settings" minOccurs="0"/>
                <xsd:element ref="ns3:DefaultSectionNames" minOccurs="0"/>
                <xsd:element ref="ns3:Templates" minOccurs="0"/>
                <xsd:element ref="ns3:Teachers" minOccurs="0"/>
                <xsd:element ref="ns3:Students" minOccurs="0"/>
                <xsd:element ref="ns3:Student_Groups" minOccurs="0"/>
                <xsd:element ref="ns3:Distribution_Groups" minOccurs="0"/>
                <xsd:element ref="ns3:LMS_Mappings" minOccurs="0"/>
                <xsd:element ref="ns3:Invited_Teachers" minOccurs="0"/>
                <xsd:element ref="ns3:Invited_Students" minOccurs="0"/>
                <xsd:element ref="ns3:Self_Registration_Enabled" minOccurs="0"/>
                <xsd:element ref="ns3:Has_Teacher_Only_SectionGroup" minOccurs="0"/>
                <xsd:element ref="ns3:Is_Collaboration_Space_Locked" minOccurs="0"/>
                <xsd:element ref="ns3:IsNotebookLocked" minOccurs="0"/>
                <xsd:element ref="ns3:Leaders" minOccurs="0"/>
                <xsd:element ref="ns3:Members" minOccurs="0"/>
                <xsd:element ref="ns3:Member_Groups" minOccurs="0"/>
                <xsd:element ref="ns3:Invited_Leaders" minOccurs="0"/>
                <xsd:element ref="ns3:Invited_Members" minOccurs="0"/>
                <xsd:element ref="ns3:Has_Leaders_Only_SectionGroup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47a1c86-7432-44a4-b9df-d1b2742503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NotebookType" ma:index="16" nillable="true" ma:displayName="Notebook Type" ma:internalName="NotebookType">
      <xsd:simpleType>
        <xsd:restriction base="dms:Text"/>
      </xsd:simpleType>
    </xsd:element>
    <xsd:element name="FolderType" ma:index="17" nillable="true" ma:displayName="Folder Type" ma:internalName="FolderType">
      <xsd:simpleType>
        <xsd:restriction base="dms:Text"/>
      </xsd:simpleType>
    </xsd:element>
    <xsd:element name="CultureName" ma:index="18" nillable="true" ma:displayName="Culture Name" ma:internalName="CultureName">
      <xsd:simpleType>
        <xsd:restriction base="dms:Text"/>
      </xsd:simpleType>
    </xsd:element>
    <xsd:element name="AppVersion" ma:index="19" nillable="true" ma:displayName="App Version" ma:internalName="AppVersion">
      <xsd:simpleType>
        <xsd:restriction base="dms:Text"/>
      </xsd:simpleType>
    </xsd:element>
    <xsd:element name="TeamsChannelId" ma:index="20" nillable="true" ma:displayName="Teams Channel Id" ma:internalName="TeamsChannelId">
      <xsd:simpleType>
        <xsd:restriction base="dms:Text"/>
      </xsd:simpleType>
    </xsd:element>
    <xsd:element name="Owner" ma:index="21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2" nillable="true" ma:displayName="Math Settings" ma:internalName="Math_Settings">
      <xsd:simpleType>
        <xsd:restriction base="dms:Text"/>
      </xsd:simpleType>
    </xsd:element>
    <xsd:element name="DefaultSectionNames" ma:index="23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4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25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26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27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28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29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2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34" nillable="true" ma:displayName="Is Collaboration Space Locked" ma:internalName="Is_Collaboration_Space_Locked">
      <xsd:simpleType>
        <xsd:restriction base="dms:Boolean"/>
      </xsd:simpleType>
    </xsd:element>
    <xsd:element name="IsNotebookLocked" ma:index="35" nillable="true" ma:displayName="Is Notebook Locked" ma:internalName="IsNotebookLocked">
      <xsd:simpleType>
        <xsd:restriction base="dms:Boolean"/>
      </xsd:simpleType>
    </xsd:element>
    <xsd:element name="Leaders" ma:index="36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37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38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39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40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Has_Leaders_Only_SectionGroup" ma:index="41" nillable="true" ma:displayName="Has Leaders Only SectionGroup" ma:internalName="Has_Leaders_Only_SectionGroup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MS_Mappings xmlns="f47a1c86-7432-44a4-b9df-d1b274250307" xsi:nil="true"/>
    <IsNotebookLocked xmlns="f47a1c86-7432-44a4-b9df-d1b274250307" xsi:nil="true"/>
    <Invited_Members xmlns="f47a1c86-7432-44a4-b9df-d1b274250307" xsi:nil="true"/>
    <Math_Settings xmlns="f47a1c86-7432-44a4-b9df-d1b274250307" xsi:nil="true"/>
    <Has_Leaders_Only_SectionGroup xmlns="f47a1c86-7432-44a4-b9df-d1b274250307" xsi:nil="true"/>
    <Teachers xmlns="f47a1c86-7432-44a4-b9df-d1b274250307">
      <UserInfo>
        <DisplayName/>
        <AccountId xsi:nil="true"/>
        <AccountType/>
      </UserInfo>
    </Teachers>
    <Student_Groups xmlns="f47a1c86-7432-44a4-b9df-d1b274250307">
      <UserInfo>
        <DisplayName/>
        <AccountId xsi:nil="true"/>
        <AccountType/>
      </UserInfo>
    </Student_Groups>
    <Leaders xmlns="f47a1c86-7432-44a4-b9df-d1b274250307">
      <UserInfo>
        <DisplayName/>
        <AccountId xsi:nil="true"/>
        <AccountType/>
      </UserInfo>
    </Leaders>
    <Has_Teacher_Only_SectionGroup xmlns="f47a1c86-7432-44a4-b9df-d1b274250307" xsi:nil="true"/>
    <Students xmlns="f47a1c86-7432-44a4-b9df-d1b274250307">
      <UserInfo>
        <DisplayName/>
        <AccountId xsi:nil="true"/>
        <AccountType/>
      </UserInfo>
    </Students>
    <AppVersion xmlns="f47a1c86-7432-44a4-b9df-d1b274250307" xsi:nil="true"/>
    <Invited_Teachers xmlns="f47a1c86-7432-44a4-b9df-d1b274250307" xsi:nil="true"/>
    <Templates xmlns="f47a1c86-7432-44a4-b9df-d1b274250307" xsi:nil="true"/>
    <Self_Registration_Enabled xmlns="f47a1c86-7432-44a4-b9df-d1b274250307" xsi:nil="true"/>
    <Member_Groups xmlns="f47a1c86-7432-44a4-b9df-d1b274250307">
      <UserInfo>
        <DisplayName/>
        <AccountId xsi:nil="true"/>
        <AccountType/>
      </UserInfo>
    </Member_Groups>
    <TeamsChannelId xmlns="f47a1c86-7432-44a4-b9df-d1b274250307" xsi:nil="true"/>
    <DefaultSectionNames xmlns="f47a1c86-7432-44a4-b9df-d1b274250307" xsi:nil="true"/>
    <Is_Collaboration_Space_Locked xmlns="f47a1c86-7432-44a4-b9df-d1b274250307" xsi:nil="true"/>
    <Members xmlns="f47a1c86-7432-44a4-b9df-d1b274250307">
      <UserInfo>
        <DisplayName/>
        <AccountId xsi:nil="true"/>
        <AccountType/>
      </UserInfo>
    </Members>
    <NotebookType xmlns="f47a1c86-7432-44a4-b9df-d1b274250307" xsi:nil="true"/>
    <Distribution_Groups xmlns="f47a1c86-7432-44a4-b9df-d1b274250307" xsi:nil="true"/>
    <Invited_Students xmlns="f47a1c86-7432-44a4-b9df-d1b274250307" xsi:nil="true"/>
    <Invited_Leaders xmlns="f47a1c86-7432-44a4-b9df-d1b274250307" xsi:nil="true"/>
    <FolderType xmlns="f47a1c86-7432-44a4-b9df-d1b274250307" xsi:nil="true"/>
    <CultureName xmlns="f47a1c86-7432-44a4-b9df-d1b274250307" xsi:nil="true"/>
    <Owner xmlns="f47a1c86-7432-44a4-b9df-d1b274250307">
      <UserInfo>
        <DisplayName/>
        <AccountId xsi:nil="true"/>
        <AccountType/>
      </UserInfo>
    </Owner>
  </documentManagement>
</p:properties>
</file>

<file path=customXml/itemProps1.xml><?xml version="1.0" encoding="utf-8"?>
<ds:datastoreItem xmlns:ds="http://schemas.openxmlformats.org/officeDocument/2006/customXml" ds:itemID="{2E612458-761E-45EB-B716-9FB6C2EAA7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47a1c86-7432-44a4-b9df-d1b2742503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0A4AF5C-936B-469B-9135-C9A9932E84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561D25-0B00-41AB-8A11-9BF103F8F0FF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microsoft.com/office/2006/metadata/properties"/>
    <ds:schemaRef ds:uri="f47a1c86-7432-44a4-b9df-d1b274250307"/>
    <ds:schemaRef ds:uri="http://purl.org/dc/terms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3771</TotalTime>
  <Words>2050</Words>
  <Application>Microsoft Office PowerPoint</Application>
  <PresentationFormat>Širokoúhlá obrazovka</PresentationFormat>
  <Paragraphs>165</Paragraphs>
  <Slides>33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Jiří Taufer</dc:creator>
  <cp:lastModifiedBy>Jiří Taufer</cp:lastModifiedBy>
  <cp:revision>94</cp:revision>
  <dcterms:created xsi:type="dcterms:W3CDTF">2020-03-25T13:41:08Z</dcterms:created>
  <dcterms:modified xsi:type="dcterms:W3CDTF">2020-05-05T18:52:24Z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0x0101004B55F32241DA9F4598EED925703ED748</vt:lpwstr>
  </property>
</Properties>
</file>